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313" r:id="rId3"/>
    <p:sldId id="272" r:id="rId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295" autoAdjust="0"/>
    <p:restoredTop sz="94660"/>
  </p:normalViewPr>
  <p:slideViewPr>
    <p:cSldViewPr snapToGrid="0">
      <p:cViewPr varScale="1">
        <p:scale>
          <a:sx n="109" d="100"/>
          <a:sy n="109" d="100"/>
        </p:scale>
        <p:origin x="13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0362ED7F-654D-4EC9-985E-136557EAE3F0}" type="datetimeFigureOut">
              <a:rPr lang="en-US" smtClean="0"/>
              <a:t>3/25/2022</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109328-657D-40FA-87E9-9AA633775F59}" type="slidenum">
              <a:rPr lang="en-US" smtClean="0"/>
              <a:t>‹#›</a:t>
            </a:fld>
            <a:endParaRPr lang="en-US"/>
          </a:p>
        </p:txBody>
      </p:sp>
    </p:spTree>
    <p:extLst>
      <p:ext uri="{BB962C8B-B14F-4D97-AF65-F5344CB8AC3E}">
        <p14:creationId xmlns:p14="http://schemas.microsoft.com/office/powerpoint/2010/main" val="419388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39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635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6762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991393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294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1087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64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106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321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71286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96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4481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868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814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8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104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8032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208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8851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393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3607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5841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A6CEC-291F-4190-95E4-21CA760AC8BC}"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5D58E-4D27-46F2-8A65-72B4DA25C2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6770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1456B-A8CB-478B-A352-F1242DFF8E65}" type="datetimeFigureOut">
              <a:rPr lang="en-US" smtClean="0">
                <a:solidFill>
                  <a:prstClr val="black">
                    <a:tint val="75000"/>
                  </a:prstClr>
                </a:solidFill>
              </a:rPr>
              <a:pPr/>
              <a:t>3/25/2022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EE58C-4F22-4374-8F19-0791BF58252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98655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9483" y="369881"/>
            <a:ext cx="9079954" cy="307777"/>
          </a:xfrm>
          <a:prstGeom prst="rect">
            <a:avLst/>
          </a:prstGeom>
          <a:solidFill>
            <a:schemeClr val="accent1">
              <a:lumMod val="60000"/>
              <a:lumOff val="40000"/>
            </a:schemeClr>
          </a:solidFill>
        </p:spPr>
        <p:txBody>
          <a:bodyPr wrap="square" rtlCol="0">
            <a:spAutoFit/>
          </a:bodyPr>
          <a:lstStyle/>
          <a:p>
            <a:endParaRPr lang="en-US" sz="1400" b="1" dirty="0">
              <a:solidFill>
                <a:srgbClr val="9933FF"/>
              </a:solidFill>
            </a:endParaRPr>
          </a:p>
        </p:txBody>
      </p:sp>
      <p:sp>
        <p:nvSpPr>
          <p:cNvPr id="3" name="Rectangle 2"/>
          <p:cNvSpPr/>
          <p:nvPr/>
        </p:nvSpPr>
        <p:spPr>
          <a:xfrm>
            <a:off x="9403805" y="0"/>
            <a:ext cx="2788195" cy="689518"/>
          </a:xfrm>
          <a:prstGeom prst="rect">
            <a:avLst/>
          </a:prstGeom>
          <a:solidFill>
            <a:schemeClr val="tx2"/>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TextBox 3"/>
          <p:cNvSpPr txBox="1"/>
          <p:nvPr/>
        </p:nvSpPr>
        <p:spPr>
          <a:xfrm>
            <a:off x="10110950" y="71255"/>
            <a:ext cx="2133600" cy="584775"/>
          </a:xfrm>
          <a:prstGeom prst="rect">
            <a:avLst/>
          </a:prstGeom>
          <a:noFill/>
        </p:spPr>
        <p:txBody>
          <a:bodyPr wrap="square" rtlCol="0">
            <a:spAutoFit/>
          </a:bodyPr>
          <a:lstStyle/>
          <a:p>
            <a:r>
              <a:rPr lang="en-US" b="1" dirty="0">
                <a:solidFill>
                  <a:prstClr val="white"/>
                </a:solidFill>
              </a:rPr>
              <a:t>Lower Mississippi </a:t>
            </a:r>
          </a:p>
          <a:p>
            <a:r>
              <a:rPr lang="en-US" sz="1400" dirty="0">
                <a:solidFill>
                  <a:prstClr val="white"/>
                </a:solidFill>
              </a:rPr>
              <a:t>RIVER FORECAST CENTER </a:t>
            </a:r>
          </a:p>
        </p:txBody>
      </p:sp>
      <p:pic>
        <p:nvPicPr>
          <p:cNvPr id="5" name="Picture 6" descr="https://upload.wikimedia.org/wikipedia/commons/thumb/f/ff/US-NationalWeatherService-Logo.svg/720px-US-NationalWeatherService-Logo.sv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72205" y="52198"/>
            <a:ext cx="570345" cy="57034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0" y="379320"/>
            <a:ext cx="407875" cy="307777"/>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a:xfrm>
            <a:off x="39967" y="550"/>
            <a:ext cx="3820405" cy="353943"/>
          </a:xfrm>
          <a:prstGeom prst="rect">
            <a:avLst/>
          </a:prstGeom>
        </p:spPr>
        <p:txBody>
          <a:bodyPr wrap="none">
            <a:spAutoFit/>
          </a:bodyPr>
          <a:lstStyle/>
          <a:p>
            <a:r>
              <a:rPr lang="en-US" sz="1700" b="1" dirty="0">
                <a:solidFill>
                  <a:prstClr val="white"/>
                </a:solidFill>
              </a:rPr>
              <a:t>LMRFC Reference Slide For Crest Tables </a:t>
            </a:r>
            <a:endParaRPr lang="en-US" sz="1700" dirty="0">
              <a:solidFill>
                <a:prstClr val="white"/>
              </a:solidFill>
            </a:endParaRPr>
          </a:p>
        </p:txBody>
      </p:sp>
      <p:sp>
        <p:nvSpPr>
          <p:cNvPr id="8" name="Rectangle 7"/>
          <p:cNvSpPr/>
          <p:nvPr/>
        </p:nvSpPr>
        <p:spPr>
          <a:xfrm>
            <a:off x="-8567" y="1773"/>
            <a:ext cx="9412372" cy="377547"/>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45632" y="2918"/>
            <a:ext cx="4827860" cy="615553"/>
          </a:xfrm>
          <a:prstGeom prst="rect">
            <a:avLst/>
          </a:prstGeom>
        </p:spPr>
        <p:txBody>
          <a:bodyPr wrap="none">
            <a:spAutoFit/>
          </a:bodyPr>
          <a:lstStyle/>
          <a:p>
            <a:r>
              <a:rPr lang="en-US" sz="1700" b="1" dirty="0">
                <a:solidFill>
                  <a:prstClr val="white"/>
                </a:solidFill>
              </a:rPr>
              <a:t>LMRFC Forecasts Issued Morning of March 25, 2022</a:t>
            </a:r>
          </a:p>
          <a:p>
            <a:r>
              <a:rPr lang="en-US" sz="1700" b="1" dirty="0">
                <a:solidFill>
                  <a:prstClr val="white"/>
                </a:solidFill>
              </a:rPr>
              <a:t> </a:t>
            </a:r>
            <a:endParaRPr lang="en-US" sz="1700" dirty="0">
              <a:solidFill>
                <a:prstClr val="white"/>
              </a:solidFill>
            </a:endParaRPr>
          </a:p>
        </p:txBody>
      </p:sp>
      <p:sp>
        <p:nvSpPr>
          <p:cNvPr id="10" name="TextBox 9"/>
          <p:cNvSpPr txBox="1"/>
          <p:nvPr/>
        </p:nvSpPr>
        <p:spPr>
          <a:xfrm>
            <a:off x="476275" y="354493"/>
            <a:ext cx="8546841" cy="338554"/>
          </a:xfrm>
          <a:prstGeom prst="rect">
            <a:avLst/>
          </a:prstGeom>
          <a:noFill/>
        </p:spPr>
        <p:txBody>
          <a:bodyPr wrap="square" rtlCol="0">
            <a:spAutoFit/>
          </a:bodyPr>
          <a:lstStyle/>
          <a:p>
            <a:r>
              <a:rPr lang="en-US" sz="1600" b="1" dirty="0">
                <a:solidFill>
                  <a:prstClr val="black"/>
                </a:solidFill>
              </a:rPr>
              <a:t>Talking Points </a:t>
            </a:r>
          </a:p>
        </p:txBody>
      </p:sp>
      <p:sp>
        <p:nvSpPr>
          <p:cNvPr id="23" name="Oval 22"/>
          <p:cNvSpPr/>
          <p:nvPr/>
        </p:nvSpPr>
        <p:spPr>
          <a:xfrm>
            <a:off x="217073" y="13619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Oval 24"/>
          <p:cNvSpPr/>
          <p:nvPr/>
        </p:nvSpPr>
        <p:spPr>
          <a:xfrm>
            <a:off x="217073" y="3016108"/>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 name="Oval 33">
            <a:extLst>
              <a:ext uri="{FF2B5EF4-FFF2-40B4-BE49-F238E27FC236}">
                <a16:creationId xmlns:a16="http://schemas.microsoft.com/office/drawing/2014/main" id="{C5A4AF8A-147F-491C-940D-98466FD015D1}"/>
              </a:ext>
            </a:extLst>
          </p:cNvPr>
          <p:cNvSpPr/>
          <p:nvPr/>
        </p:nvSpPr>
        <p:spPr>
          <a:xfrm>
            <a:off x="217073" y="2209116"/>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Oval 25">
            <a:extLst>
              <a:ext uri="{FF2B5EF4-FFF2-40B4-BE49-F238E27FC236}">
                <a16:creationId xmlns:a16="http://schemas.microsoft.com/office/drawing/2014/main" id="{561183C4-AE78-4B61-9EF0-7FCC8D8047E0}"/>
              </a:ext>
            </a:extLst>
          </p:cNvPr>
          <p:cNvSpPr/>
          <p:nvPr/>
        </p:nvSpPr>
        <p:spPr>
          <a:xfrm>
            <a:off x="221728" y="4110053"/>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TextBox 28">
            <a:extLst>
              <a:ext uri="{FF2B5EF4-FFF2-40B4-BE49-F238E27FC236}">
                <a16:creationId xmlns:a16="http://schemas.microsoft.com/office/drawing/2014/main" id="{24AA1081-434F-4317-8A10-492AC4E60DF9}"/>
              </a:ext>
            </a:extLst>
          </p:cNvPr>
          <p:cNvSpPr txBox="1"/>
          <p:nvPr/>
        </p:nvSpPr>
        <p:spPr>
          <a:xfrm>
            <a:off x="663506" y="1271979"/>
            <a:ext cx="11205784" cy="4524315"/>
          </a:xfrm>
          <a:prstGeom prst="rect">
            <a:avLst/>
          </a:prstGeom>
          <a:noFill/>
        </p:spPr>
        <p:txBody>
          <a:bodyPr wrap="square" rtlCol="0">
            <a:spAutoFit/>
          </a:bodyPr>
          <a:lstStyle/>
          <a:p>
            <a:r>
              <a:rPr lang="en-US" dirty="0">
                <a:solidFill>
                  <a:prstClr val="black"/>
                </a:solidFill>
              </a:rPr>
              <a:t>The heavy rain early this week has kept river levels on the lower Mississippi River elevated from Natchez, MS to New Orleans, LA.  </a:t>
            </a:r>
          </a:p>
          <a:p>
            <a:endParaRPr lang="en-US" dirty="0">
              <a:solidFill>
                <a:prstClr val="black"/>
              </a:solidFill>
            </a:endParaRPr>
          </a:p>
          <a:p>
            <a:r>
              <a:rPr lang="en-US" dirty="0">
                <a:solidFill>
                  <a:prstClr val="black"/>
                </a:solidFill>
              </a:rPr>
              <a:t>On the lower Mississippi River, minor flooding should end at Baton Rouge, LA by the middle of next week.  Minor flooding will continue for another one to two weeks from Natchez, MS downstream to Red River Landing, LA. </a:t>
            </a:r>
          </a:p>
          <a:p>
            <a:endParaRPr lang="en-US" dirty="0">
              <a:solidFill>
                <a:prstClr val="black"/>
              </a:solidFill>
            </a:endParaRPr>
          </a:p>
          <a:p>
            <a:r>
              <a:rPr lang="en-US" dirty="0">
                <a:solidFill>
                  <a:prstClr val="black"/>
                </a:solidFill>
              </a:rPr>
              <a:t>Rainfall from this week is causing minor rises on the lower Ohio River and Mississippi River above Cairo, IL.  The rises should peak early next week and crests are expected to be well below flood stage.  This rise will only slow recessions on the lower Mississippi River below Arkansas City, AR.  </a:t>
            </a:r>
          </a:p>
          <a:p>
            <a:endParaRPr lang="en-US" dirty="0">
              <a:solidFill>
                <a:prstClr val="black"/>
              </a:solidFill>
            </a:endParaRPr>
          </a:p>
          <a:p>
            <a:r>
              <a:rPr lang="en-US" dirty="0">
                <a:solidFill>
                  <a:prstClr val="black"/>
                </a:solidFill>
              </a:rPr>
              <a:t>Minor to isolated moderate flooding continues over smaller tributaries in Arkansas, Louisiana, and Mississippi.  Heavy rain for the middle of next week may cause renewed flooding for the same smaller tributaries. </a:t>
            </a:r>
          </a:p>
          <a:p>
            <a:endParaRPr lang="en-US" dirty="0">
              <a:solidFill>
                <a:prstClr val="black"/>
              </a:solidFill>
            </a:endParaRPr>
          </a:p>
          <a:p>
            <a:r>
              <a:rPr lang="en-US" dirty="0">
                <a:solidFill>
                  <a:prstClr val="black"/>
                </a:solidFill>
              </a:rPr>
              <a:t>The 16 day future rainfall guidance is showing a couple of rises on the lower Ohio River through the middle of April.  The guidance is now showing cresting conditions on the lower Ohio River being below flood levels.  The rises would prolong flooding at Red River Landing, LA and extend elevated levels on the lower Mississippi River through late April.     </a:t>
            </a:r>
          </a:p>
        </p:txBody>
      </p:sp>
      <p:sp>
        <p:nvSpPr>
          <p:cNvPr id="16" name="Oval 15">
            <a:extLst>
              <a:ext uri="{FF2B5EF4-FFF2-40B4-BE49-F238E27FC236}">
                <a16:creationId xmlns:a16="http://schemas.microsoft.com/office/drawing/2014/main" id="{C27E7CC1-8419-4480-BA47-A82E6F7F4D61}"/>
              </a:ext>
            </a:extLst>
          </p:cNvPr>
          <p:cNvSpPr/>
          <p:nvPr/>
        </p:nvSpPr>
        <p:spPr>
          <a:xfrm>
            <a:off x="217073" y="4967757"/>
            <a:ext cx="256593" cy="2357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533757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15424" r="25714"/>
          <a:stretch/>
        </p:blipFill>
        <p:spPr>
          <a:xfrm>
            <a:off x="4343400" y="1131242"/>
            <a:ext cx="3505201" cy="5263847"/>
          </a:xfrm>
          <a:prstGeom prst="rect">
            <a:avLst/>
          </a:prstGeom>
        </p:spPr>
      </p:pic>
      <p:sp>
        <p:nvSpPr>
          <p:cNvPr id="7" name="Rectangle 6"/>
          <p:cNvSpPr/>
          <p:nvPr/>
        </p:nvSpPr>
        <p:spPr>
          <a:xfrm>
            <a:off x="1524000" y="0"/>
            <a:ext cx="9144000" cy="731520"/>
          </a:xfrm>
          <a:prstGeom prst="rect">
            <a:avLst/>
          </a:prstGeom>
          <a:gradFill>
            <a:gsLst>
              <a:gs pos="0">
                <a:schemeClr val="tx2">
                  <a:lumMod val="50000"/>
                </a:schemeClr>
              </a:gs>
              <a:gs pos="63000">
                <a:schemeClr val="tx2">
                  <a:lumMod val="60000"/>
                  <a:lumOff val="40000"/>
                </a:schemeClr>
              </a:gs>
              <a:gs pos="100000">
                <a:schemeClr val="accent1">
                  <a:lumMod val="40000"/>
                  <a:lumOff val="6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TextBox 8"/>
          <p:cNvSpPr txBox="1"/>
          <p:nvPr/>
        </p:nvSpPr>
        <p:spPr>
          <a:xfrm>
            <a:off x="2514600" y="114300"/>
            <a:ext cx="8153400" cy="523220"/>
          </a:xfrm>
          <a:prstGeom prst="rect">
            <a:avLst/>
          </a:prstGeom>
          <a:noFill/>
        </p:spPr>
        <p:txBody>
          <a:bodyPr wrap="square" rtlCol="0">
            <a:spAutoFit/>
          </a:bodyPr>
          <a:lstStyle/>
          <a:p>
            <a:r>
              <a:rPr lang="en-US" sz="2800" dirty="0">
                <a:solidFill>
                  <a:prstClr val="whit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Ohio/Mississippi River Crest Watch</a:t>
            </a:r>
          </a:p>
        </p:txBody>
      </p:sp>
      <p:sp>
        <p:nvSpPr>
          <p:cNvPr id="22" name="Rectangle 21"/>
          <p:cNvSpPr/>
          <p:nvPr/>
        </p:nvSpPr>
        <p:spPr>
          <a:xfrm>
            <a:off x="1524000" y="726043"/>
            <a:ext cx="9144000" cy="369332"/>
          </a:xfrm>
          <a:prstGeom prst="rect">
            <a:avLst/>
          </a:prstGeom>
          <a:gradFill flip="none" rotWithShape="1">
            <a:gsLst>
              <a:gs pos="0">
                <a:schemeClr val="tx1"/>
              </a:gs>
              <a:gs pos="70000">
                <a:schemeClr val="accent1">
                  <a:tint val="44500"/>
                  <a:satMod val="160000"/>
                </a:schemeClr>
              </a:gs>
              <a:gs pos="100000">
                <a:schemeClr val="accent1">
                  <a:tint val="23500"/>
                  <a:satMod val="160000"/>
                  <a:alpha val="0"/>
                </a:schemeClr>
              </a:gs>
            </a:gsLst>
            <a:lin ang="0" scaled="1"/>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2800" dirty="0">
              <a:solidFill>
                <a:prstClr val="white"/>
              </a:solidFill>
            </a:endParaRPr>
          </a:p>
        </p:txBody>
      </p:sp>
      <p:sp>
        <p:nvSpPr>
          <p:cNvPr id="24" name="TextBox 23"/>
          <p:cNvSpPr txBox="1"/>
          <p:nvPr/>
        </p:nvSpPr>
        <p:spPr>
          <a:xfrm>
            <a:off x="1524000" y="726043"/>
            <a:ext cx="6487738" cy="646331"/>
          </a:xfrm>
          <a:prstGeom prst="rect">
            <a:avLst/>
          </a:prstGeom>
          <a:noFill/>
        </p:spPr>
        <p:txBody>
          <a:bodyPr wrap="none" rtlCol="0">
            <a:spAutoFit/>
          </a:bodyPr>
          <a:lstStyle/>
          <a:p>
            <a:r>
              <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Lower Mississippi River Forecast Center     </a:t>
            </a:r>
            <a:r>
              <a:rPr lang="en-US" i="1" dirty="0">
                <a:solidFill>
                  <a:prstClr val="black"/>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weather.gov/lmrfc</a:t>
            </a:r>
          </a:p>
          <a:p>
            <a:endParaRPr lang="en-US" b="1" i="1" dirty="0">
              <a:solidFill>
                <a:prstClr val="white">
                  <a:lumMod val="95000"/>
                </a:prstClr>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endParaRPr>
          </a:p>
        </p:txBody>
      </p:sp>
      <p:grpSp>
        <p:nvGrpSpPr>
          <p:cNvPr id="4" name="Group 3"/>
          <p:cNvGrpSpPr/>
          <p:nvPr/>
        </p:nvGrpSpPr>
        <p:grpSpPr>
          <a:xfrm>
            <a:off x="8199662" y="769599"/>
            <a:ext cx="2468338" cy="280735"/>
            <a:chOff x="5817828" y="6576549"/>
            <a:chExt cx="2205404" cy="193836"/>
          </a:xfrm>
        </p:grpSpPr>
        <p:grpSp>
          <p:nvGrpSpPr>
            <p:cNvPr id="3" name="Group 2"/>
            <p:cNvGrpSpPr/>
            <p:nvPr/>
          </p:nvGrpSpPr>
          <p:grpSpPr>
            <a:xfrm>
              <a:off x="5817828" y="6576549"/>
              <a:ext cx="1227255" cy="191257"/>
              <a:chOff x="5817828" y="6576549"/>
              <a:chExt cx="1227255" cy="191257"/>
            </a:xfrm>
          </p:grpSpPr>
          <p:sp>
            <p:nvSpPr>
              <p:cNvPr id="10" name="TextBox 69"/>
              <p:cNvSpPr txBox="1"/>
              <p:nvPr/>
            </p:nvSpPr>
            <p:spPr>
              <a:xfrm>
                <a:off x="5932433" y="6576549"/>
                <a:ext cx="967819" cy="19125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pic>
            <p:nvPicPr>
              <p:cNvPr id="11" name="Picture 10"/>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856094" y="6612955"/>
                <a:ext cx="188989" cy="13874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7828" y="6599801"/>
                <a:ext cx="174826" cy="141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7" name="TextBox 69"/>
            <p:cNvSpPr txBox="1"/>
            <p:nvPr/>
          </p:nvSpPr>
          <p:spPr>
            <a:xfrm>
              <a:off x="6994692" y="6579129"/>
              <a:ext cx="1028540" cy="191256"/>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prstClr val="black"/>
                  </a:solidFill>
                  <a:latin typeface="Arial Narrow" panose="020B0606020202030204" pitchFamily="34" charset="0"/>
                </a:rPr>
                <a:t>@NWSLMRFC                                 </a:t>
              </a:r>
            </a:p>
          </p:txBody>
        </p:sp>
      </p:grpSp>
      <p:sp>
        <p:nvSpPr>
          <p:cNvPr id="6" name="Rectangle 5"/>
          <p:cNvSpPr/>
          <p:nvPr/>
        </p:nvSpPr>
        <p:spPr>
          <a:xfrm>
            <a:off x="955604" y="6288139"/>
            <a:ext cx="5139298" cy="552451"/>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TextBox 18"/>
          <p:cNvSpPr txBox="1"/>
          <p:nvPr/>
        </p:nvSpPr>
        <p:spPr>
          <a:xfrm>
            <a:off x="1151773" y="6374403"/>
            <a:ext cx="5005510"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Bonnet Carré Location</a:t>
            </a:r>
          </a:p>
        </p:txBody>
      </p:sp>
      <p:pic>
        <p:nvPicPr>
          <p:cNvPr id="79" name="Picture 7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2540" y="97971"/>
            <a:ext cx="914899" cy="905556"/>
          </a:xfrm>
          <a:prstGeom prst="rect">
            <a:avLst/>
          </a:prstGeom>
        </p:spPr>
      </p:pic>
      <p:sp>
        <p:nvSpPr>
          <p:cNvPr id="326" name="TextBox 325"/>
          <p:cNvSpPr txBox="1"/>
          <p:nvPr/>
        </p:nvSpPr>
        <p:spPr>
          <a:xfrm>
            <a:off x="8464732" y="475420"/>
            <a:ext cx="2281807" cy="215444"/>
          </a:xfrm>
          <a:prstGeom prst="rect">
            <a:avLst/>
          </a:prstGeom>
          <a:noFill/>
        </p:spPr>
        <p:txBody>
          <a:bodyPr wrap="square" rtlCol="0">
            <a:spAutoFit/>
          </a:bodyPr>
          <a:lstStyle/>
          <a:p>
            <a:r>
              <a:rPr lang="en-US" sz="800" dirty="0">
                <a:solidFill>
                  <a:prstClr val="white"/>
                </a:solidFill>
                <a:latin typeface="Arial" panose="020B0604020202020204" pitchFamily="34" charset="0"/>
                <a:cs typeface="Arial" panose="020B0604020202020204" pitchFamily="34" charset="0"/>
              </a:rPr>
              <a:t>Created March 25 2022 @  11:00 am CDT</a:t>
            </a:r>
          </a:p>
        </p:txBody>
      </p:sp>
      <p:grpSp>
        <p:nvGrpSpPr>
          <p:cNvPr id="52" name="Group 51"/>
          <p:cNvGrpSpPr/>
          <p:nvPr/>
        </p:nvGrpSpPr>
        <p:grpSpPr>
          <a:xfrm>
            <a:off x="1207807" y="1117736"/>
            <a:ext cx="3796304" cy="949779"/>
            <a:chOff x="720724" y="1221920"/>
            <a:chExt cx="2791063" cy="949779"/>
          </a:xfrm>
        </p:grpSpPr>
        <p:sp>
          <p:nvSpPr>
            <p:cNvPr id="53" name="Rounded Rectangle 52"/>
            <p:cNvSpPr/>
            <p:nvPr/>
          </p:nvSpPr>
          <p:spPr>
            <a:xfrm>
              <a:off x="720724" y="1221920"/>
              <a:ext cx="2625274"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TextBox 53"/>
            <p:cNvSpPr txBox="1"/>
            <p:nvPr/>
          </p:nvSpPr>
          <p:spPr>
            <a:xfrm>
              <a:off x="746543" y="1244921"/>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Caruthersville</a:t>
              </a:r>
            </a:p>
          </p:txBody>
        </p:sp>
        <p:sp>
          <p:nvSpPr>
            <p:cNvPr id="55" name="TextBox 54"/>
            <p:cNvSpPr txBox="1"/>
            <p:nvPr/>
          </p:nvSpPr>
          <p:spPr>
            <a:xfrm>
              <a:off x="779156" y="1485430"/>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25.4’ </a:t>
              </a:r>
              <a:r>
                <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rPr>
                <a:t>  </a:t>
              </a:r>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56" name="TextBox 55"/>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50" name="Group 49"/>
          <p:cNvGrpSpPr/>
          <p:nvPr/>
        </p:nvGrpSpPr>
        <p:grpSpPr>
          <a:xfrm>
            <a:off x="1028700" y="2135753"/>
            <a:ext cx="3927191" cy="949779"/>
            <a:chOff x="461644" y="2806880"/>
            <a:chExt cx="2985330" cy="949779"/>
          </a:xfrm>
        </p:grpSpPr>
        <p:sp>
          <p:nvSpPr>
            <p:cNvPr id="73" name="Rounded Rectangle 72"/>
            <p:cNvSpPr/>
            <p:nvPr/>
          </p:nvSpPr>
          <p:spPr>
            <a:xfrm>
              <a:off x="461644" y="2806880"/>
              <a:ext cx="287954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TextBox 73"/>
            <p:cNvSpPr txBox="1"/>
            <p:nvPr/>
          </p:nvSpPr>
          <p:spPr>
            <a:xfrm>
              <a:off x="512444" y="2813685"/>
              <a:ext cx="279908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Memphis</a:t>
              </a:r>
            </a:p>
          </p:txBody>
        </p:sp>
        <p:sp>
          <p:nvSpPr>
            <p:cNvPr id="75" name="TextBox 74"/>
            <p:cNvSpPr txBox="1"/>
            <p:nvPr/>
          </p:nvSpPr>
          <p:spPr>
            <a:xfrm>
              <a:off x="502904" y="3042242"/>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21.9’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76" name="TextBox 75"/>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77" name="TextBox 76"/>
            <p:cNvSpPr txBox="1"/>
            <p:nvPr/>
          </p:nvSpPr>
          <p:spPr>
            <a:xfrm>
              <a:off x="1482894" y="3228511"/>
              <a:ext cx="196408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 for several days before minor rise  </a:t>
              </a:r>
            </a:p>
          </p:txBody>
        </p:sp>
      </p:grpSp>
      <p:grpSp>
        <p:nvGrpSpPr>
          <p:cNvPr id="128" name="Group 127"/>
          <p:cNvGrpSpPr/>
          <p:nvPr/>
        </p:nvGrpSpPr>
        <p:grpSpPr>
          <a:xfrm>
            <a:off x="448408" y="4201425"/>
            <a:ext cx="4120742" cy="949779"/>
            <a:chOff x="461644" y="2806880"/>
            <a:chExt cx="3113158" cy="949779"/>
          </a:xfrm>
        </p:grpSpPr>
        <p:sp>
          <p:nvSpPr>
            <p:cNvPr id="129" name="Rounded Rectangle 128"/>
            <p:cNvSpPr/>
            <p:nvPr/>
          </p:nvSpPr>
          <p:spPr>
            <a:xfrm>
              <a:off x="461644" y="2806880"/>
              <a:ext cx="275449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0" name="TextBox 129"/>
            <p:cNvSpPr txBox="1"/>
            <p:nvPr/>
          </p:nvSpPr>
          <p:spPr>
            <a:xfrm>
              <a:off x="512444" y="2813685"/>
              <a:ext cx="265035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MS River at Natchez</a:t>
              </a:r>
            </a:p>
          </p:txBody>
        </p:sp>
        <p:sp>
          <p:nvSpPr>
            <p:cNvPr id="131" name="TextBox 130"/>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49.6’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32" name="TextBox 131"/>
            <p:cNvSpPr txBox="1"/>
            <p:nvPr/>
          </p:nvSpPr>
          <p:spPr>
            <a:xfrm>
              <a:off x="476409" y="3297486"/>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33" name="TextBox 132"/>
            <p:cNvSpPr txBox="1"/>
            <p:nvPr/>
          </p:nvSpPr>
          <p:spPr>
            <a:xfrm>
              <a:off x="1324090" y="3273008"/>
              <a:ext cx="2250712"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p>
            <a:p>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grpSp>
        <p:nvGrpSpPr>
          <p:cNvPr id="233" name="Group 232"/>
          <p:cNvGrpSpPr/>
          <p:nvPr/>
        </p:nvGrpSpPr>
        <p:grpSpPr>
          <a:xfrm>
            <a:off x="6427686" y="3197089"/>
            <a:ext cx="969974" cy="437242"/>
            <a:chOff x="3931845" y="2103730"/>
            <a:chExt cx="969974" cy="437242"/>
          </a:xfrm>
        </p:grpSpPr>
        <p:sp>
          <p:nvSpPr>
            <p:cNvPr id="234" name="Rounded Rectangle 233"/>
            <p:cNvSpPr/>
            <p:nvPr/>
          </p:nvSpPr>
          <p:spPr>
            <a:xfrm>
              <a:off x="3975354" y="210373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5" name="TextBox 234"/>
            <p:cNvSpPr txBox="1"/>
            <p:nvPr/>
          </p:nvSpPr>
          <p:spPr>
            <a:xfrm>
              <a:off x="3931845" y="2135814"/>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5 Days</a:t>
              </a:r>
            </a:p>
          </p:txBody>
        </p:sp>
      </p:grpSp>
      <p:grpSp>
        <p:nvGrpSpPr>
          <p:cNvPr id="109" name="Group 108"/>
          <p:cNvGrpSpPr/>
          <p:nvPr/>
        </p:nvGrpSpPr>
        <p:grpSpPr>
          <a:xfrm>
            <a:off x="1446016" y="3136793"/>
            <a:ext cx="3245927" cy="972428"/>
            <a:chOff x="444731" y="2784231"/>
            <a:chExt cx="3156334" cy="972428"/>
          </a:xfrm>
        </p:grpSpPr>
        <p:sp>
          <p:nvSpPr>
            <p:cNvPr id="110" name="Rounded Rectangle 109"/>
            <p:cNvSpPr/>
            <p:nvPr/>
          </p:nvSpPr>
          <p:spPr>
            <a:xfrm>
              <a:off x="461643" y="2806880"/>
              <a:ext cx="3139422"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TextBox 110"/>
            <p:cNvSpPr txBox="1"/>
            <p:nvPr/>
          </p:nvSpPr>
          <p:spPr>
            <a:xfrm>
              <a:off x="542711" y="2784231"/>
              <a:ext cx="2908936"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Ark City</a:t>
              </a:r>
            </a:p>
          </p:txBody>
        </p:sp>
        <p:sp>
          <p:nvSpPr>
            <p:cNvPr id="112" name="TextBox 111"/>
            <p:cNvSpPr txBox="1"/>
            <p:nvPr/>
          </p:nvSpPr>
          <p:spPr>
            <a:xfrm>
              <a:off x="456219" y="3041329"/>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32.4’    </a:t>
              </a:r>
              <a:endParaRPr lang="en-US" sz="1200" b="1" dirty="0">
                <a:solidFill>
                  <a:srgbClr val="FFC000"/>
                </a:solidFill>
                <a:effectLst>
                  <a:outerShdw blurRad="38100" dist="38100" dir="2700000" algn="tl">
                    <a:srgbClr val="000000">
                      <a:alpha val="43137"/>
                    </a:srgbClr>
                  </a:outerShdw>
                </a:effectLst>
                <a:latin typeface="Arial Narrow" panose="020B0606020202030204" pitchFamily="34" charset="0"/>
              </a:endParaRPr>
            </a:p>
          </p:txBody>
        </p:sp>
        <p:sp>
          <p:nvSpPr>
            <p:cNvPr id="113" name="TextBox 112"/>
            <p:cNvSpPr txBox="1"/>
            <p:nvPr/>
          </p:nvSpPr>
          <p:spPr>
            <a:xfrm>
              <a:off x="444731" y="3270862"/>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a:t>
              </a:r>
            </a:p>
          </p:txBody>
        </p:sp>
        <p:sp>
          <p:nvSpPr>
            <p:cNvPr id="114" name="TextBox 113"/>
            <p:cNvSpPr txBox="1"/>
            <p:nvPr/>
          </p:nvSpPr>
          <p:spPr>
            <a:xfrm>
              <a:off x="1638956" y="3218048"/>
              <a:ext cx="1919004"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Continue to fall over the next 5 days </a:t>
              </a:r>
            </a:p>
          </p:txBody>
        </p:sp>
      </p:grpSp>
      <p:grpSp>
        <p:nvGrpSpPr>
          <p:cNvPr id="166" name="Group 165"/>
          <p:cNvGrpSpPr/>
          <p:nvPr/>
        </p:nvGrpSpPr>
        <p:grpSpPr>
          <a:xfrm>
            <a:off x="7426917" y="4227149"/>
            <a:ext cx="3709716" cy="949779"/>
            <a:chOff x="461644" y="2806880"/>
            <a:chExt cx="3178248" cy="949779"/>
          </a:xfrm>
        </p:grpSpPr>
        <p:sp>
          <p:nvSpPr>
            <p:cNvPr id="167" name="Rounded Rectangle 166"/>
            <p:cNvSpPr/>
            <p:nvPr/>
          </p:nvSpPr>
          <p:spPr>
            <a:xfrm>
              <a:off x="461644" y="2806880"/>
              <a:ext cx="3138466"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8" name="TextBox 1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Vicksburg</a:t>
              </a:r>
            </a:p>
          </p:txBody>
        </p:sp>
        <p:sp>
          <p:nvSpPr>
            <p:cNvPr id="169" name="TextBox 168"/>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41.7’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170" name="TextBox 1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171" name="TextBox 170"/>
            <p:cNvSpPr txBox="1"/>
            <p:nvPr/>
          </p:nvSpPr>
          <p:spPr>
            <a:xfrm>
              <a:off x="1547244" y="3243114"/>
              <a:ext cx="2092648"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188" name="Rectangle 187"/>
          <p:cNvSpPr/>
          <p:nvPr/>
        </p:nvSpPr>
        <p:spPr>
          <a:xfrm>
            <a:off x="5766141" y="4489077"/>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200" name="Straight Arrow Connector 199"/>
          <p:cNvCxnSpPr/>
          <p:nvPr/>
        </p:nvCxnSpPr>
        <p:spPr>
          <a:xfrm flipH="1" flipV="1">
            <a:off x="5911694" y="4538104"/>
            <a:ext cx="1501617" cy="6016"/>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flipV="1">
            <a:off x="4095592" y="5800722"/>
            <a:ext cx="1537961" cy="21165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8" idx="1"/>
          </p:cNvCxnSpPr>
          <p:nvPr/>
        </p:nvCxnSpPr>
        <p:spPr>
          <a:xfrm flipH="1">
            <a:off x="6589339" y="5719047"/>
            <a:ext cx="1005618" cy="37834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a:stCxn id="53" idx="3"/>
            <a:endCxn id="211" idx="2"/>
          </p:cNvCxnSpPr>
          <p:nvPr/>
        </p:nvCxnSpPr>
        <p:spPr>
          <a:xfrm>
            <a:off x="4778611" y="1592626"/>
            <a:ext cx="1782601" cy="453522"/>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flipH="1">
            <a:off x="7392187" y="1446279"/>
            <a:ext cx="575597" cy="55333"/>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flipH="1" flipV="1">
            <a:off x="7043932" y="1636792"/>
            <a:ext cx="809913" cy="585908"/>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a:cxnSpLocks/>
          </p:cNvCxnSpPr>
          <p:nvPr/>
        </p:nvCxnSpPr>
        <p:spPr>
          <a:xfrm flipH="1" flipV="1">
            <a:off x="5773847" y="3816325"/>
            <a:ext cx="1857284" cy="8765"/>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185" name="Right Brace 184"/>
          <p:cNvSpPr/>
          <p:nvPr/>
        </p:nvSpPr>
        <p:spPr>
          <a:xfrm rot="4519036">
            <a:off x="7045374" y="1591397"/>
            <a:ext cx="282604" cy="391456"/>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1" name="Right Brace 210"/>
          <p:cNvSpPr/>
          <p:nvPr/>
        </p:nvSpPr>
        <p:spPr>
          <a:xfrm rot="11861194">
            <a:off x="6033791" y="1964091"/>
            <a:ext cx="417037" cy="791551"/>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2" name="Right Brace 211"/>
          <p:cNvSpPr/>
          <p:nvPr/>
        </p:nvSpPr>
        <p:spPr>
          <a:xfrm rot="9531785">
            <a:off x="5158779" y="5106023"/>
            <a:ext cx="389839" cy="704770"/>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3" name="Right Brace 212"/>
          <p:cNvSpPr/>
          <p:nvPr/>
        </p:nvSpPr>
        <p:spPr>
          <a:xfrm rot="2280852">
            <a:off x="6107271" y="2916109"/>
            <a:ext cx="417037" cy="790333"/>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14" name="Right Brace 213"/>
          <p:cNvSpPr/>
          <p:nvPr/>
        </p:nvSpPr>
        <p:spPr>
          <a:xfrm rot="10551042">
            <a:off x="5400628" y="3875292"/>
            <a:ext cx="305296" cy="658647"/>
          </a:xfrm>
          <a:prstGeom prst="rightBrace">
            <a:avLst>
              <a:gd name="adj1" fmla="val 28268"/>
              <a:gd name="adj2" fmla="val 52849"/>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cxnSp>
        <p:nvCxnSpPr>
          <p:cNvPr id="216" name="Straight Arrow Connector 215"/>
          <p:cNvCxnSpPr>
            <a:cxnSpLocks/>
          </p:cNvCxnSpPr>
          <p:nvPr/>
        </p:nvCxnSpPr>
        <p:spPr>
          <a:xfrm>
            <a:off x="4861684" y="2692888"/>
            <a:ext cx="1435945" cy="13522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cxnSpLocks/>
          </p:cNvCxnSpPr>
          <p:nvPr/>
        </p:nvCxnSpPr>
        <p:spPr>
          <a:xfrm>
            <a:off x="4702076" y="3525303"/>
            <a:ext cx="1041206" cy="10589"/>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cxnSp>
        <p:nvCxnSpPr>
          <p:cNvPr id="218" name="Straight Arrow Connector 217"/>
          <p:cNvCxnSpPr>
            <a:cxnSpLocks/>
            <a:endCxn id="195" idx="1"/>
          </p:cNvCxnSpPr>
          <p:nvPr/>
        </p:nvCxnSpPr>
        <p:spPr>
          <a:xfrm>
            <a:off x="4136170" y="4710797"/>
            <a:ext cx="1325007" cy="297807"/>
          </a:xfrm>
          <a:prstGeom prst="straightConnector1">
            <a:avLst/>
          </a:prstGeom>
          <a:ln w="19050" cap="sq">
            <a:solidFill>
              <a:schemeClr val="tx1"/>
            </a:solidFill>
            <a:bevel/>
            <a:tailEnd type="arrow"/>
          </a:ln>
        </p:spPr>
        <p:style>
          <a:lnRef idx="1">
            <a:schemeClr val="accent1"/>
          </a:lnRef>
          <a:fillRef idx="0">
            <a:schemeClr val="accent1"/>
          </a:fillRef>
          <a:effectRef idx="0">
            <a:schemeClr val="accent1"/>
          </a:effectRef>
          <a:fontRef idx="minor">
            <a:schemeClr val="tx1"/>
          </a:fontRef>
        </p:style>
      </p:cxnSp>
      <p:sp>
        <p:nvSpPr>
          <p:cNvPr id="220" name="Right Brace 219"/>
          <p:cNvSpPr/>
          <p:nvPr/>
        </p:nvSpPr>
        <p:spPr>
          <a:xfrm rot="12723912">
            <a:off x="6493026" y="1456691"/>
            <a:ext cx="239852" cy="524939"/>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37" name="Right Brace 236"/>
          <p:cNvSpPr/>
          <p:nvPr/>
        </p:nvSpPr>
        <p:spPr>
          <a:xfrm rot="1830692">
            <a:off x="5749326" y="4660264"/>
            <a:ext cx="282604" cy="533138"/>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191" name="Rectangle 190"/>
          <p:cNvSpPr/>
          <p:nvPr/>
        </p:nvSpPr>
        <p:spPr>
          <a:xfrm>
            <a:off x="6412643" y="6032308"/>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2" name="Rectangle 191"/>
          <p:cNvSpPr/>
          <p:nvPr/>
        </p:nvSpPr>
        <p:spPr>
          <a:xfrm>
            <a:off x="5669021" y="5670547"/>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5" name="Rectangle 194"/>
          <p:cNvSpPr/>
          <p:nvPr/>
        </p:nvSpPr>
        <p:spPr>
          <a:xfrm>
            <a:off x="5461177" y="4943516"/>
            <a:ext cx="130175" cy="130175"/>
          </a:xfrm>
          <a:prstGeom prst="rect">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6" name="Rectangle 185"/>
          <p:cNvSpPr/>
          <p:nvPr/>
        </p:nvSpPr>
        <p:spPr>
          <a:xfrm>
            <a:off x="5766141" y="3442561"/>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4" name="Rectangle 193"/>
          <p:cNvSpPr/>
          <p:nvPr/>
        </p:nvSpPr>
        <p:spPr>
          <a:xfrm>
            <a:off x="6602960" y="202881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19" name="Rectangle 318"/>
          <p:cNvSpPr/>
          <p:nvPr/>
        </p:nvSpPr>
        <p:spPr>
          <a:xfrm>
            <a:off x="6361673" y="2754284"/>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9" name="Rectangle 188"/>
          <p:cNvSpPr/>
          <p:nvPr/>
        </p:nvSpPr>
        <p:spPr>
          <a:xfrm>
            <a:off x="6885776" y="153617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20" name="Rectangle 319"/>
          <p:cNvSpPr/>
          <p:nvPr/>
        </p:nvSpPr>
        <p:spPr>
          <a:xfrm>
            <a:off x="7280499" y="1445946"/>
            <a:ext cx="130175" cy="130175"/>
          </a:xfrm>
          <a:prstGeom prst="rect">
            <a:avLst/>
          </a:prstGeom>
          <a:solidFill>
            <a:srgbClr val="00B05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7" name="Rectangle 186"/>
          <p:cNvSpPr/>
          <p:nvPr/>
        </p:nvSpPr>
        <p:spPr>
          <a:xfrm>
            <a:off x="5635882" y="3776120"/>
            <a:ext cx="130175" cy="130175"/>
          </a:xfrm>
          <a:prstGeom prst="rect">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41" name="Group 240"/>
          <p:cNvGrpSpPr/>
          <p:nvPr/>
        </p:nvGrpSpPr>
        <p:grpSpPr>
          <a:xfrm>
            <a:off x="6812989" y="2018762"/>
            <a:ext cx="926465" cy="437242"/>
            <a:chOff x="4064634" y="2171700"/>
            <a:chExt cx="926465" cy="437242"/>
          </a:xfrm>
        </p:grpSpPr>
        <p:sp>
          <p:nvSpPr>
            <p:cNvPr id="242" name="Rounded Rectangle 24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3" name="TextBox 242"/>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0.5 Day</a:t>
              </a:r>
            </a:p>
          </p:txBody>
        </p:sp>
      </p:grpSp>
      <p:grpSp>
        <p:nvGrpSpPr>
          <p:cNvPr id="244" name="Group 243"/>
          <p:cNvGrpSpPr/>
          <p:nvPr/>
        </p:nvGrpSpPr>
        <p:grpSpPr>
          <a:xfrm>
            <a:off x="5482625" y="1276576"/>
            <a:ext cx="926465" cy="437242"/>
            <a:chOff x="4064634" y="2171700"/>
            <a:chExt cx="926465" cy="437242"/>
          </a:xfrm>
        </p:grpSpPr>
        <p:sp>
          <p:nvSpPr>
            <p:cNvPr id="245" name="Rounded Rectangle 244"/>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6" name="TextBox 245"/>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47" name="Group 246"/>
          <p:cNvGrpSpPr/>
          <p:nvPr/>
        </p:nvGrpSpPr>
        <p:grpSpPr>
          <a:xfrm>
            <a:off x="4313372" y="5322886"/>
            <a:ext cx="815040" cy="437242"/>
            <a:chOff x="4027000" y="2134879"/>
            <a:chExt cx="926465" cy="437242"/>
          </a:xfrm>
        </p:grpSpPr>
        <p:sp>
          <p:nvSpPr>
            <p:cNvPr id="248" name="Rounded Rectangle 247"/>
            <p:cNvSpPr/>
            <p:nvPr/>
          </p:nvSpPr>
          <p:spPr>
            <a:xfrm>
              <a:off x="4027000" y="2134879"/>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9" name="TextBox 248"/>
            <p:cNvSpPr txBox="1"/>
            <p:nvPr/>
          </p:nvSpPr>
          <p:spPr>
            <a:xfrm>
              <a:off x="4056465" y="2197110"/>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0" name="Group 249"/>
          <p:cNvGrpSpPr/>
          <p:nvPr/>
        </p:nvGrpSpPr>
        <p:grpSpPr>
          <a:xfrm>
            <a:off x="6103493" y="3874647"/>
            <a:ext cx="926465" cy="437242"/>
            <a:chOff x="4064634" y="2171700"/>
            <a:chExt cx="926465" cy="437242"/>
          </a:xfrm>
        </p:grpSpPr>
        <p:sp>
          <p:nvSpPr>
            <p:cNvPr id="251" name="Rounded Rectangle 250"/>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2" name="TextBox 251"/>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1 Day</a:t>
              </a:r>
            </a:p>
          </p:txBody>
        </p:sp>
      </p:grpSp>
      <p:grpSp>
        <p:nvGrpSpPr>
          <p:cNvPr id="253" name="Group 252"/>
          <p:cNvGrpSpPr/>
          <p:nvPr/>
        </p:nvGrpSpPr>
        <p:grpSpPr>
          <a:xfrm>
            <a:off x="6067203" y="4837074"/>
            <a:ext cx="926465" cy="437242"/>
            <a:chOff x="4064634" y="2171700"/>
            <a:chExt cx="926465" cy="437242"/>
          </a:xfrm>
        </p:grpSpPr>
        <p:sp>
          <p:nvSpPr>
            <p:cNvPr id="254" name="Rounded Rectangle 253"/>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5" name="TextBox 254"/>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6" name="Group 255"/>
          <p:cNvGrpSpPr/>
          <p:nvPr/>
        </p:nvGrpSpPr>
        <p:grpSpPr>
          <a:xfrm>
            <a:off x="5017331" y="1956494"/>
            <a:ext cx="926465" cy="437242"/>
            <a:chOff x="4064634" y="2171700"/>
            <a:chExt cx="926465" cy="437242"/>
          </a:xfrm>
        </p:grpSpPr>
        <p:sp>
          <p:nvSpPr>
            <p:cNvPr id="257" name="Rounded Rectangle 256"/>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8" name="TextBox 257"/>
            <p:cNvSpPr txBox="1"/>
            <p:nvPr/>
          </p:nvSpPr>
          <p:spPr>
            <a:xfrm>
              <a:off x="4089127" y="2224768"/>
              <a:ext cx="88836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59" name="Group 258"/>
          <p:cNvGrpSpPr/>
          <p:nvPr/>
        </p:nvGrpSpPr>
        <p:grpSpPr>
          <a:xfrm>
            <a:off x="4637642" y="3939598"/>
            <a:ext cx="780595" cy="488139"/>
            <a:chOff x="4064634" y="2171700"/>
            <a:chExt cx="926465" cy="437242"/>
          </a:xfrm>
        </p:grpSpPr>
        <p:sp>
          <p:nvSpPr>
            <p:cNvPr id="262" name="Rounded Rectangle 261"/>
            <p:cNvSpPr/>
            <p:nvPr/>
          </p:nvSpPr>
          <p:spPr>
            <a:xfrm>
              <a:off x="4064634" y="2171700"/>
              <a:ext cx="926465" cy="437242"/>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3" name="TextBox 262"/>
            <p:cNvSpPr txBox="1"/>
            <p:nvPr/>
          </p:nvSpPr>
          <p:spPr>
            <a:xfrm>
              <a:off x="4117032" y="2224768"/>
              <a:ext cx="860460"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2 Days</a:t>
              </a:r>
            </a:p>
          </p:txBody>
        </p:sp>
      </p:grpSp>
      <p:grpSp>
        <p:nvGrpSpPr>
          <p:cNvPr id="271" name="Group 270"/>
          <p:cNvGrpSpPr/>
          <p:nvPr/>
        </p:nvGrpSpPr>
        <p:grpSpPr>
          <a:xfrm>
            <a:off x="7815862" y="1151335"/>
            <a:ext cx="3347439" cy="949779"/>
            <a:chOff x="720724" y="1221920"/>
            <a:chExt cx="3212030" cy="949779"/>
          </a:xfrm>
        </p:grpSpPr>
        <p:sp>
          <p:nvSpPr>
            <p:cNvPr id="272" name="Rounded Rectangle 271"/>
            <p:cNvSpPr/>
            <p:nvPr/>
          </p:nvSpPr>
          <p:spPr>
            <a:xfrm>
              <a:off x="720724" y="1221920"/>
              <a:ext cx="31967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3" name="TextBox 272"/>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Paducah</a:t>
              </a:r>
            </a:p>
          </p:txBody>
        </p:sp>
        <p:sp>
          <p:nvSpPr>
            <p:cNvPr id="274" name="TextBox 273"/>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29.4’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75" name="TextBox 274"/>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76" name="TextBox 275"/>
            <p:cNvSpPr txBox="1"/>
            <p:nvPr/>
          </p:nvSpPr>
          <p:spPr>
            <a:xfrm>
              <a:off x="1848937" y="1635861"/>
              <a:ext cx="2083817"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 fluctuations over the next 5 days</a:t>
              </a:r>
            </a:p>
          </p:txBody>
        </p:sp>
      </p:grpSp>
      <p:grpSp>
        <p:nvGrpSpPr>
          <p:cNvPr id="294" name="Group 293"/>
          <p:cNvGrpSpPr/>
          <p:nvPr/>
        </p:nvGrpSpPr>
        <p:grpSpPr>
          <a:xfrm>
            <a:off x="7780944" y="2168274"/>
            <a:ext cx="3973872" cy="1105438"/>
            <a:chOff x="720722" y="1221920"/>
            <a:chExt cx="3259283" cy="1105438"/>
          </a:xfrm>
        </p:grpSpPr>
        <p:sp>
          <p:nvSpPr>
            <p:cNvPr id="295" name="Rounded Rectangle 294"/>
            <p:cNvSpPr/>
            <p:nvPr/>
          </p:nvSpPr>
          <p:spPr>
            <a:xfrm>
              <a:off x="720722" y="1221920"/>
              <a:ext cx="3259283"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6" name="TextBox 295"/>
            <p:cNvSpPr txBox="1"/>
            <p:nvPr/>
          </p:nvSpPr>
          <p:spPr>
            <a:xfrm>
              <a:off x="771524" y="1228725"/>
              <a:ext cx="2765244"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OH River at Cairo</a:t>
              </a:r>
            </a:p>
          </p:txBody>
        </p:sp>
        <p:sp>
          <p:nvSpPr>
            <p:cNvPr id="297" name="TextBox 296"/>
            <p:cNvSpPr txBox="1"/>
            <p:nvPr/>
          </p:nvSpPr>
          <p:spPr>
            <a:xfrm>
              <a:off x="779145" y="1495425"/>
              <a:ext cx="2447018"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35.4’  </a:t>
              </a:r>
              <a:endParaRPr lang="en-US" sz="1200" b="1" dirty="0">
                <a:solidFill>
                  <a:srgbClr val="FFFF00"/>
                </a:solidFill>
                <a:effectLst>
                  <a:outerShdw blurRad="38100" dist="38100" dir="2700000" algn="tl">
                    <a:srgbClr val="000000">
                      <a:alpha val="43137"/>
                    </a:srgbClr>
                  </a:outerShdw>
                </a:effectLst>
                <a:latin typeface="Arial Narrow" panose="020B0606020202030204" pitchFamily="34" charset="0"/>
              </a:endParaRPr>
            </a:p>
          </p:txBody>
        </p:sp>
        <p:sp>
          <p:nvSpPr>
            <p:cNvPr id="298" name="TextBox 297"/>
            <p:cNvSpPr txBox="1"/>
            <p:nvPr/>
          </p:nvSpPr>
          <p:spPr>
            <a:xfrm>
              <a:off x="777240" y="168544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299" name="TextBox 298"/>
            <p:cNvSpPr txBox="1"/>
            <p:nvPr/>
          </p:nvSpPr>
          <p:spPr>
            <a:xfrm>
              <a:off x="1760906" y="1681027"/>
              <a:ext cx="2163728" cy="646331"/>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 minor rise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a:t>
              </a:r>
            </a:p>
          </p:txBody>
        </p:sp>
      </p:grpSp>
      <p:grpSp>
        <p:nvGrpSpPr>
          <p:cNvPr id="327" name="Group 326"/>
          <p:cNvGrpSpPr/>
          <p:nvPr/>
        </p:nvGrpSpPr>
        <p:grpSpPr>
          <a:xfrm>
            <a:off x="7631131" y="3187337"/>
            <a:ext cx="3642566" cy="949779"/>
            <a:chOff x="461643" y="2806880"/>
            <a:chExt cx="2739607" cy="949779"/>
          </a:xfrm>
        </p:grpSpPr>
        <p:sp>
          <p:nvSpPr>
            <p:cNvPr id="328" name="Rounded Rectangle 327"/>
            <p:cNvSpPr/>
            <p:nvPr/>
          </p:nvSpPr>
          <p:spPr>
            <a:xfrm>
              <a:off x="461643" y="2806880"/>
              <a:ext cx="2739607"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29" name="TextBox 32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Greenville</a:t>
              </a:r>
            </a:p>
          </p:txBody>
        </p:sp>
        <p:sp>
          <p:nvSpPr>
            <p:cNvPr id="330" name="TextBox 32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44.1’   </a:t>
              </a:r>
              <a:r>
                <a:rPr lang="en-US" sz="1200" b="1" dirty="0">
                  <a:solidFill>
                    <a:srgbClr val="C00000"/>
                  </a:solidFill>
                  <a:effectLst>
                    <a:outerShdw blurRad="38100" dist="38100" dir="2700000" algn="tl">
                      <a:srgbClr val="000000">
                        <a:alpha val="43137"/>
                      </a:srgbClr>
                    </a:outerShdw>
                  </a:effectLst>
                  <a:latin typeface="Arial Narrow" panose="020B0606020202030204" pitchFamily="34" charset="0"/>
                </a:rPr>
                <a:t> </a:t>
              </a:r>
            </a:p>
          </p:txBody>
        </p:sp>
        <p:sp>
          <p:nvSpPr>
            <p:cNvPr id="331" name="TextBox 33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grpSp>
      <p:grpSp>
        <p:nvGrpSpPr>
          <p:cNvPr id="347" name="Group 346"/>
          <p:cNvGrpSpPr/>
          <p:nvPr/>
        </p:nvGrpSpPr>
        <p:grpSpPr>
          <a:xfrm>
            <a:off x="7594957" y="5244157"/>
            <a:ext cx="3186325" cy="949779"/>
            <a:chOff x="461644" y="2806880"/>
            <a:chExt cx="2693036" cy="949779"/>
          </a:xfrm>
        </p:grpSpPr>
        <p:sp>
          <p:nvSpPr>
            <p:cNvPr id="348" name="Rounded Rectangle 347"/>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49" name="TextBox 348"/>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New Orleans</a:t>
              </a:r>
            </a:p>
          </p:txBody>
        </p:sp>
        <p:sp>
          <p:nvSpPr>
            <p:cNvPr id="350" name="TextBox 349"/>
            <p:cNvSpPr txBox="1"/>
            <p:nvPr/>
          </p:nvSpPr>
          <p:spPr>
            <a:xfrm>
              <a:off x="520065" y="3080385"/>
              <a:ext cx="20701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13.1’  </a:t>
              </a:r>
            </a:p>
          </p:txBody>
        </p:sp>
        <p:sp>
          <p:nvSpPr>
            <p:cNvPr id="351" name="TextBox 350"/>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52" name="TextBox 351"/>
            <p:cNvSpPr txBox="1"/>
            <p:nvPr/>
          </p:nvSpPr>
          <p:spPr>
            <a:xfrm>
              <a:off x="1470660" y="3193780"/>
              <a:ext cx="16840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slow falls over the next 5 days </a:t>
              </a:r>
            </a:p>
          </p:txBody>
        </p:sp>
      </p:grpSp>
      <p:grpSp>
        <p:nvGrpSpPr>
          <p:cNvPr id="366" name="Group 365"/>
          <p:cNvGrpSpPr/>
          <p:nvPr/>
        </p:nvGrpSpPr>
        <p:grpSpPr>
          <a:xfrm>
            <a:off x="707826" y="5296451"/>
            <a:ext cx="3948895" cy="949779"/>
            <a:chOff x="461644" y="2806880"/>
            <a:chExt cx="3035992" cy="949779"/>
          </a:xfrm>
        </p:grpSpPr>
        <p:sp>
          <p:nvSpPr>
            <p:cNvPr id="367" name="Rounded Rectangle 366"/>
            <p:cNvSpPr/>
            <p:nvPr/>
          </p:nvSpPr>
          <p:spPr>
            <a:xfrm>
              <a:off x="461644" y="2806880"/>
              <a:ext cx="2685415" cy="949779"/>
            </a:xfrm>
            <a:prstGeom prst="roundRect">
              <a:avLst/>
            </a:prstGeom>
            <a:solidFill>
              <a:schemeClr val="bg2">
                <a:lumMod val="75000"/>
              </a:schemeClr>
            </a:solidFill>
            <a:ln>
              <a:noFill/>
            </a:ln>
            <a:effectLst>
              <a:outerShdw blurRad="12700" dist="38100" dir="2700000" algn="tl" rotWithShape="0">
                <a:prstClr val="black">
                  <a:alpha val="71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68" name="TextBox 367"/>
            <p:cNvSpPr txBox="1"/>
            <p:nvPr/>
          </p:nvSpPr>
          <p:spPr>
            <a:xfrm>
              <a:off x="512444" y="2813685"/>
              <a:ext cx="2550795" cy="338554"/>
            </a:xfrm>
            <a:prstGeom prst="rect">
              <a:avLst/>
            </a:prstGeom>
            <a:noFill/>
          </p:spPr>
          <p:txBody>
            <a:bodyPr wrap="square" rtlCol="0">
              <a:spAutoFit/>
            </a:bodyPr>
            <a:lstStyle/>
            <a:p>
              <a:pPr algn="ctr"/>
              <a:r>
                <a:rPr lang="en-US" sz="1600" b="1" dirty="0">
                  <a:solidFill>
                    <a:prstClr val="black"/>
                  </a:solidFill>
                  <a:effectLst>
                    <a:outerShdw blurRad="38100" dist="38100" dir="2700000" algn="tl">
                      <a:srgbClr val="000000">
                        <a:alpha val="43137"/>
                      </a:srgbClr>
                    </a:outerShdw>
                  </a:effectLst>
                  <a:latin typeface="Arial Narrow" panose="020B0606020202030204" pitchFamily="34" charset="0"/>
                </a:rPr>
                <a:t> MS River at Baton Rouge</a:t>
              </a:r>
            </a:p>
          </p:txBody>
        </p:sp>
        <p:sp>
          <p:nvSpPr>
            <p:cNvPr id="369" name="TextBox 368"/>
            <p:cNvSpPr txBox="1"/>
            <p:nvPr/>
          </p:nvSpPr>
          <p:spPr>
            <a:xfrm>
              <a:off x="520065" y="3080385"/>
              <a:ext cx="2386052"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Current: 35.5’   </a:t>
              </a:r>
              <a:r>
                <a:rPr lang="en-US" sz="1200" b="1" dirty="0">
                  <a:solidFill>
                    <a:srgbClr val="F79646">
                      <a:lumMod val="75000"/>
                    </a:srgbClr>
                  </a:solidFill>
                  <a:effectLst>
                    <a:outerShdw blurRad="38100" dist="38100" dir="2700000" algn="tl">
                      <a:srgbClr val="000000">
                        <a:alpha val="43137"/>
                      </a:srgbClr>
                    </a:outerShdw>
                  </a:effectLst>
                  <a:latin typeface="Arial Narrow" panose="020B0606020202030204" pitchFamily="34" charset="0"/>
                </a:rPr>
                <a:t> </a:t>
              </a:r>
            </a:p>
          </p:txBody>
        </p:sp>
        <p:sp>
          <p:nvSpPr>
            <p:cNvPr id="370" name="TextBox 369"/>
            <p:cNvSpPr txBox="1"/>
            <p:nvPr/>
          </p:nvSpPr>
          <p:spPr>
            <a:xfrm>
              <a:off x="518160" y="3270409"/>
              <a:ext cx="762000" cy="276999"/>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Narrow" panose="020B0606020202030204" pitchFamily="34" charset="0"/>
                </a:rPr>
                <a:t>Forecast: </a:t>
              </a:r>
            </a:p>
          </p:txBody>
        </p:sp>
        <p:sp>
          <p:nvSpPr>
            <p:cNvPr id="371" name="TextBox 370"/>
            <p:cNvSpPr txBox="1"/>
            <p:nvPr/>
          </p:nvSpPr>
          <p:spPr>
            <a:xfrm>
              <a:off x="1325033" y="3251105"/>
              <a:ext cx="217260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Cresting and remaining above </a:t>
              </a:r>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grpSp>
      <p:sp>
        <p:nvSpPr>
          <p:cNvPr id="85" name="Oval 84"/>
          <p:cNvSpPr/>
          <p:nvPr/>
        </p:nvSpPr>
        <p:spPr>
          <a:xfrm>
            <a:off x="2365722" y="6483131"/>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93" name="Oval 392"/>
          <p:cNvSpPr/>
          <p:nvPr/>
        </p:nvSpPr>
        <p:spPr>
          <a:xfrm>
            <a:off x="6242309" y="5975323"/>
            <a:ext cx="122803" cy="157176"/>
          </a:xfrm>
          <a:prstGeom prst="ellipse">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9" name="Right Brace 268"/>
          <p:cNvSpPr/>
          <p:nvPr/>
        </p:nvSpPr>
        <p:spPr>
          <a:xfrm rot="1252184">
            <a:off x="5854077" y="3596458"/>
            <a:ext cx="239852" cy="342912"/>
          </a:xfrm>
          <a:prstGeom prst="rightBrace">
            <a:avLst>
              <a:gd name="adj1" fmla="val 22625"/>
              <a:gd name="adj2" fmla="val 53197"/>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209" name="Rectangle 208"/>
          <p:cNvSpPr/>
          <p:nvPr/>
        </p:nvSpPr>
        <p:spPr>
          <a:xfrm>
            <a:off x="6099009" y="6280454"/>
            <a:ext cx="4742378" cy="55245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8" name="TextBox 207"/>
          <p:cNvSpPr txBox="1"/>
          <p:nvPr/>
        </p:nvSpPr>
        <p:spPr>
          <a:xfrm>
            <a:off x="6593762" y="6342236"/>
            <a:ext cx="3692623" cy="369332"/>
          </a:xfrm>
          <a:prstGeom prst="rect">
            <a:avLst/>
          </a:prstGeom>
          <a:noFill/>
        </p:spPr>
        <p:txBody>
          <a:bodyPr wrap="square" rtlCol="0" anchor="ctr">
            <a:spAutoFit/>
          </a:bodyPr>
          <a:lstStyle/>
          <a:p>
            <a:pPr algn="ctr"/>
            <a:r>
              <a:rPr lang="en-US" b="1" dirty="0">
                <a:solidFill>
                  <a:prstClr val="white"/>
                </a:solidFill>
                <a:latin typeface="Arial Narrow" panose="020B0606020202030204" pitchFamily="34" charset="0"/>
              </a:rPr>
              <a:t>Crest Location</a:t>
            </a:r>
          </a:p>
        </p:txBody>
      </p:sp>
      <p:sp>
        <p:nvSpPr>
          <p:cNvPr id="163" name="5-Point Star 162"/>
          <p:cNvSpPr/>
          <p:nvPr/>
        </p:nvSpPr>
        <p:spPr>
          <a:xfrm>
            <a:off x="7174137" y="6464495"/>
            <a:ext cx="171449" cy="171450"/>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52" name="TextBox 151">
            <a:extLst>
              <a:ext uri="{FF2B5EF4-FFF2-40B4-BE49-F238E27FC236}">
                <a16:creationId xmlns:a16="http://schemas.microsoft.com/office/drawing/2014/main" id="{8310416D-6901-4EBA-91CF-280D76138EF0}"/>
              </a:ext>
            </a:extLst>
          </p:cNvPr>
          <p:cNvSpPr txBox="1"/>
          <p:nvPr/>
        </p:nvSpPr>
        <p:spPr>
          <a:xfrm>
            <a:off x="8881649" y="3623241"/>
            <a:ext cx="2436143"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Falling and remaining above </a:t>
            </a:r>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over the next 5 days </a:t>
            </a:r>
          </a:p>
        </p:txBody>
      </p:sp>
      <p:sp>
        <p:nvSpPr>
          <p:cNvPr id="156" name="TextBox 155">
            <a:extLst>
              <a:ext uri="{FF2B5EF4-FFF2-40B4-BE49-F238E27FC236}">
                <a16:creationId xmlns:a16="http://schemas.microsoft.com/office/drawing/2014/main" id="{3F5B726B-6183-44DC-AA41-1E1BBCB88A39}"/>
              </a:ext>
            </a:extLst>
          </p:cNvPr>
          <p:cNvSpPr txBox="1"/>
          <p:nvPr/>
        </p:nvSpPr>
        <p:spPr>
          <a:xfrm>
            <a:off x="2411631" y="1541776"/>
            <a:ext cx="2422720" cy="461665"/>
          </a:xfrm>
          <a:prstGeom prst="rect">
            <a:avLst/>
          </a:prstGeom>
          <a:noFill/>
        </p:spPr>
        <p:txBody>
          <a:bodyPr wrap="square" rtlCol="0">
            <a:spAutoFit/>
          </a:bodyPr>
          <a:lstStyle/>
          <a:p>
            <a:r>
              <a:rPr lang="en-US" sz="1200" b="1" dirty="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Slow fall for a couple of days then minor rise</a:t>
            </a:r>
          </a:p>
        </p:txBody>
      </p:sp>
      <p:sp>
        <p:nvSpPr>
          <p:cNvPr id="16" name="Rectangle 15">
            <a:extLst>
              <a:ext uri="{FF2B5EF4-FFF2-40B4-BE49-F238E27FC236}">
                <a16:creationId xmlns:a16="http://schemas.microsoft.com/office/drawing/2014/main" id="{37DCCFBF-C149-49B7-8D9A-159BC6788C3D}"/>
              </a:ext>
            </a:extLst>
          </p:cNvPr>
          <p:cNvSpPr/>
          <p:nvPr/>
        </p:nvSpPr>
        <p:spPr>
          <a:xfrm>
            <a:off x="8718947" y="2447472"/>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solidFill>
                <a:srgbClr val="FFFF00"/>
              </a:solidFill>
            </a:endParaRPr>
          </a:p>
        </p:txBody>
      </p:sp>
      <p:sp>
        <p:nvSpPr>
          <p:cNvPr id="18" name="Rectangle 17">
            <a:extLst>
              <a:ext uri="{FF2B5EF4-FFF2-40B4-BE49-F238E27FC236}">
                <a16:creationId xmlns:a16="http://schemas.microsoft.com/office/drawing/2014/main" id="{F95B5EAD-E60C-4890-99E0-43EB2D0B08E0}"/>
              </a:ext>
            </a:extLst>
          </p:cNvPr>
          <p:cNvSpPr/>
          <p:nvPr/>
        </p:nvSpPr>
        <p:spPr>
          <a:xfrm>
            <a:off x="8550657" y="3474353"/>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51" name="Rectangle 150">
            <a:extLst>
              <a:ext uri="{FF2B5EF4-FFF2-40B4-BE49-F238E27FC236}">
                <a16:creationId xmlns:a16="http://schemas.microsoft.com/office/drawing/2014/main" id="{F95B5EAD-E60C-4890-99E0-43EB2D0B08E0}"/>
              </a:ext>
            </a:extLst>
          </p:cNvPr>
          <p:cNvSpPr/>
          <p:nvPr/>
        </p:nvSpPr>
        <p:spPr>
          <a:xfrm>
            <a:off x="8364182" y="4499246"/>
            <a:ext cx="774571" cy="276999"/>
          </a:xfrm>
          <a:prstGeom prst="rect">
            <a:avLst/>
          </a:prstGeom>
        </p:spPr>
        <p:txBody>
          <a:bodyPr wrap="none">
            <a:spAutoFit/>
          </a:bodyPr>
          <a:lstStyle/>
          <a:p>
            <a:r>
              <a:rPr lang="en-US" sz="1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ACTION</a:t>
            </a:r>
            <a:endParaRPr lang="en-US" dirty="0"/>
          </a:p>
        </p:txBody>
      </p:sp>
      <p:sp>
        <p:nvSpPr>
          <p:cNvPr id="12" name="Rectangle 11"/>
          <p:cNvSpPr/>
          <p:nvPr/>
        </p:nvSpPr>
        <p:spPr>
          <a:xfrm>
            <a:off x="1432709" y="4477943"/>
            <a:ext cx="697627" cy="276999"/>
          </a:xfrm>
          <a:prstGeom prst="rect">
            <a:avLst/>
          </a:prstGeom>
        </p:spPr>
        <p:txBody>
          <a:bodyPr wrap="none">
            <a:spAutoFit/>
          </a:bodyPr>
          <a:lstStyle/>
          <a:p>
            <a:pPr lvl="0"/>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sp>
        <p:nvSpPr>
          <p:cNvPr id="179" name="Rectangle 178">
            <a:extLst>
              <a:ext uri="{FF2B5EF4-FFF2-40B4-BE49-F238E27FC236}">
                <a16:creationId xmlns:a16="http://schemas.microsoft.com/office/drawing/2014/main" id="{55231EF2-EC96-4A76-9F81-902AA179A553}"/>
              </a:ext>
            </a:extLst>
          </p:cNvPr>
          <p:cNvSpPr/>
          <p:nvPr/>
        </p:nvSpPr>
        <p:spPr>
          <a:xfrm>
            <a:off x="1656628" y="5578123"/>
            <a:ext cx="697627" cy="276999"/>
          </a:xfrm>
          <a:prstGeom prst="rect">
            <a:avLst/>
          </a:prstGeom>
        </p:spPr>
        <p:txBody>
          <a:bodyPr wrap="none">
            <a:spAutoFit/>
          </a:bodyPr>
          <a:lstStyle/>
          <a:p>
            <a:pPr lvl="0"/>
            <a:r>
              <a:rPr lang="en-US" sz="1200" b="1" dirty="0">
                <a:solidFill>
                  <a:srgbClr val="FFC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MINOR</a:t>
            </a:r>
            <a:endParaRPr lang="en-US" dirty="0">
              <a:solidFill>
                <a:srgbClr val="FFC000"/>
              </a:solidFill>
            </a:endParaRPr>
          </a:p>
        </p:txBody>
      </p:sp>
      <p:pic>
        <p:nvPicPr>
          <p:cNvPr id="153" name="Picture 152">
            <a:extLst>
              <a:ext uri="{FF2B5EF4-FFF2-40B4-BE49-F238E27FC236}">
                <a16:creationId xmlns:a16="http://schemas.microsoft.com/office/drawing/2014/main" id="{0D01F3C3-0D7C-40B1-9F11-B67FAED160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66797" y="1644198"/>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5" name="Picture 154">
            <a:extLst>
              <a:ext uri="{FF2B5EF4-FFF2-40B4-BE49-F238E27FC236}">
                <a16:creationId xmlns:a16="http://schemas.microsoft.com/office/drawing/2014/main" id="{11347B07-B3A9-4169-B078-83C0A63E8F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11241" y="2622385"/>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7" name="Picture 156">
            <a:extLst>
              <a:ext uri="{FF2B5EF4-FFF2-40B4-BE49-F238E27FC236}">
                <a16:creationId xmlns:a16="http://schemas.microsoft.com/office/drawing/2014/main" id="{CFEDD244-F90A-4DD8-9121-3F860D9F2F2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3204" y="3646596"/>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1" name="Picture 160">
            <a:extLst>
              <a:ext uri="{FF2B5EF4-FFF2-40B4-BE49-F238E27FC236}">
                <a16:creationId xmlns:a16="http://schemas.microsoft.com/office/drawing/2014/main" id="{E37CE961-A66D-45CD-85EF-413EE2FCCB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9783" y="3704383"/>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8" name="Picture 157">
            <a:extLst>
              <a:ext uri="{FF2B5EF4-FFF2-40B4-BE49-F238E27FC236}">
                <a16:creationId xmlns:a16="http://schemas.microsoft.com/office/drawing/2014/main" id="{2F4FA61E-A0A6-400D-8747-5DE2F59155B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8155" y="473832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9" name="Picture 158">
            <a:extLst>
              <a:ext uri="{FF2B5EF4-FFF2-40B4-BE49-F238E27FC236}">
                <a16:creationId xmlns:a16="http://schemas.microsoft.com/office/drawing/2014/main" id="{0E2A1224-1C55-4264-8D01-F03745D65059}"/>
              </a:ext>
            </a:extLst>
          </p:cNvPr>
          <p:cNvPicPr>
            <a:picLocks noChangeAspect="1"/>
          </p:cNvPicPr>
          <p:nvPr/>
        </p:nvPicPr>
        <p:blipFill rotWithShape="1">
          <a:blip r:embed="rId7"/>
          <a:srcRect t="-1" b="13987"/>
          <a:stretch/>
        </p:blipFill>
        <p:spPr>
          <a:xfrm>
            <a:off x="8544674" y="1621642"/>
            <a:ext cx="443581" cy="399049"/>
          </a:xfrm>
          <a:prstGeom prst="rect">
            <a:avLst/>
          </a:prstGeom>
        </p:spPr>
      </p:pic>
      <p:pic>
        <p:nvPicPr>
          <p:cNvPr id="172" name="Picture 171">
            <a:extLst>
              <a:ext uri="{FF2B5EF4-FFF2-40B4-BE49-F238E27FC236}">
                <a16:creationId xmlns:a16="http://schemas.microsoft.com/office/drawing/2014/main" id="{37014314-4F38-4EFA-85A6-105C723561C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65091" y="4743979"/>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9" name="Picture 148">
            <a:extLst>
              <a:ext uri="{FF2B5EF4-FFF2-40B4-BE49-F238E27FC236}">
                <a16:creationId xmlns:a16="http://schemas.microsoft.com/office/drawing/2014/main" id="{55040BDD-42EE-4D07-A74B-6507473A095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6524" y="5822397"/>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0" name="Picture 3">
            <a:extLst>
              <a:ext uri="{FF2B5EF4-FFF2-40B4-BE49-F238E27FC236}">
                <a16:creationId xmlns:a16="http://schemas.microsoft.com/office/drawing/2014/main" id="{89C0352F-02CF-4A4F-A9E1-52256688423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6816" y="2684830"/>
            <a:ext cx="40005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4" name="Picture 153">
            <a:extLst>
              <a:ext uri="{FF2B5EF4-FFF2-40B4-BE49-F238E27FC236}">
                <a16:creationId xmlns:a16="http://schemas.microsoft.com/office/drawing/2014/main" id="{A7E69245-A317-4B5D-A840-C3C85638287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44640" y="5757864"/>
            <a:ext cx="400068" cy="366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765804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tting All Pos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13132</TotalTime>
  <Words>503</Words>
  <Application>Microsoft Office PowerPoint</Application>
  <PresentationFormat>Widescreen</PresentationFormat>
  <Paragraphs>76</Paragraphs>
  <Slides>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Arial Narrow</vt:lpstr>
      <vt:lpstr>Calibri</vt:lpstr>
      <vt:lpstr>Calibri Light</vt:lpstr>
      <vt:lpstr>1_Office Theme</vt:lpstr>
      <vt:lpstr>Getting All Posts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Van Cooten</dc:creator>
  <cp:lastModifiedBy>Jeffrey Graschel</cp:lastModifiedBy>
  <cp:revision>629</cp:revision>
  <cp:lastPrinted>2019-06-25T17:36:27Z</cp:lastPrinted>
  <dcterms:created xsi:type="dcterms:W3CDTF">2019-02-26T19:21:25Z</dcterms:created>
  <dcterms:modified xsi:type="dcterms:W3CDTF">2022-03-25T16:19:14Z</dcterms:modified>
</cp:coreProperties>
</file>