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varScale="1">
        <p:scale>
          <a:sx n="109" d="100"/>
          <a:sy n="109" d="100"/>
        </p:scale>
        <p:origin x="13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3/25/2022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3/25/2022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3/25/2022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3/25/2022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3/25/2022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3/25/2022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3/25/2022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3/25/2022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3/25/2022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827860" cy="615553"/>
          </a:xfrm>
          <a:prstGeom prst="rect">
            <a:avLst/>
          </a:prstGeom>
        </p:spPr>
        <p:txBody>
          <a:bodyPr wrap="none">
            <a:spAutoFit/>
          </a:bodyPr>
          <a:lstStyle/>
          <a:p>
            <a:r>
              <a:rPr lang="en-US" sz="1700" b="1" dirty="0">
                <a:solidFill>
                  <a:prstClr val="white"/>
                </a:solidFill>
              </a:rPr>
              <a:t>LMRFC Forecasts Issued Morning of March 25, 2022</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7073" y="136195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7073" y="301610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7073" y="220911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21728" y="411005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63506" y="1271979"/>
            <a:ext cx="11205784" cy="4524315"/>
          </a:xfrm>
          <a:prstGeom prst="rect">
            <a:avLst/>
          </a:prstGeom>
          <a:noFill/>
        </p:spPr>
        <p:txBody>
          <a:bodyPr wrap="square" rtlCol="0">
            <a:spAutoFit/>
          </a:bodyPr>
          <a:lstStyle/>
          <a:p>
            <a:r>
              <a:rPr lang="en-US" dirty="0">
                <a:solidFill>
                  <a:prstClr val="black"/>
                </a:solidFill>
              </a:rPr>
              <a:t>The heavy rain early this week has kept river levels on the lower Mississippi River elevated from Natchez, MS to New Orleans, LA.  </a:t>
            </a:r>
          </a:p>
          <a:p>
            <a:endParaRPr lang="en-US" dirty="0">
              <a:solidFill>
                <a:prstClr val="black"/>
              </a:solidFill>
            </a:endParaRPr>
          </a:p>
          <a:p>
            <a:r>
              <a:rPr lang="en-US" dirty="0">
                <a:solidFill>
                  <a:prstClr val="black"/>
                </a:solidFill>
              </a:rPr>
              <a:t>On the lower Mississippi River, minor flooding should end at Baton Rouge, LA by the middle of next week.  Minor flooding will continue for another one to two weeks from Natchez, MS downstream to Red River Landing, LA. </a:t>
            </a:r>
          </a:p>
          <a:p>
            <a:endParaRPr lang="en-US" dirty="0">
              <a:solidFill>
                <a:prstClr val="black"/>
              </a:solidFill>
            </a:endParaRPr>
          </a:p>
          <a:p>
            <a:r>
              <a:rPr lang="en-US" dirty="0">
                <a:solidFill>
                  <a:prstClr val="black"/>
                </a:solidFill>
              </a:rPr>
              <a:t>Rainfall from this week is causing minor rises on the lower Ohio River and Mississippi River above Cairo, IL.  The rises should peak early next week and crests are expected to be well below flood stage.  This rise will only slow recessions on the lower Mississippi River below Arkansas City, AR.  </a:t>
            </a:r>
          </a:p>
          <a:p>
            <a:endParaRPr lang="en-US" dirty="0">
              <a:solidFill>
                <a:prstClr val="black"/>
              </a:solidFill>
            </a:endParaRPr>
          </a:p>
          <a:p>
            <a:r>
              <a:rPr lang="en-US" dirty="0">
                <a:solidFill>
                  <a:prstClr val="black"/>
                </a:solidFill>
              </a:rPr>
              <a:t>Minor to isolated moderate flooding continues over smaller tributaries in Arkansas, Louisiana, and Mississippi.  Heavy rain for the middle of next week may cause renewed flooding for the same smaller tributaries. </a:t>
            </a:r>
          </a:p>
          <a:p>
            <a:endParaRPr lang="en-US" dirty="0">
              <a:solidFill>
                <a:prstClr val="black"/>
              </a:solidFill>
            </a:endParaRPr>
          </a:p>
          <a:p>
            <a:r>
              <a:rPr lang="en-US" dirty="0">
                <a:solidFill>
                  <a:prstClr val="black"/>
                </a:solidFill>
              </a:rPr>
              <a:t>The 16 day future rainfall guidance is showing a couple of rises on the lower Ohio River through the middle of April.  The guidance is now showing cresting conditions on the lower Ohio River being below flood levels.  The rises would prolong flooding at Red River Landing, LA and extend elevated levels on the lower Mississippi River through late April.     </a:t>
            </a:r>
          </a:p>
        </p:txBody>
      </p:sp>
      <p:sp>
        <p:nvSpPr>
          <p:cNvPr id="16" name="Oval 15">
            <a:extLst>
              <a:ext uri="{FF2B5EF4-FFF2-40B4-BE49-F238E27FC236}">
                <a16:creationId xmlns:a16="http://schemas.microsoft.com/office/drawing/2014/main" id="{C27E7CC1-8419-4480-BA47-A82E6F7F4D61}"/>
              </a:ext>
            </a:extLst>
          </p:cNvPr>
          <p:cNvSpPr/>
          <p:nvPr/>
        </p:nvSpPr>
        <p:spPr>
          <a:xfrm>
            <a:off x="217073" y="496775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25 2022 @  11:00 am CDT</a:t>
            </a:r>
          </a:p>
        </p:txBody>
      </p:sp>
      <p:grpSp>
        <p:nvGrpSpPr>
          <p:cNvPr id="52" name="Group 51"/>
          <p:cNvGrpSpPr/>
          <p:nvPr/>
        </p:nvGrpSpPr>
        <p:grpSpPr>
          <a:xfrm>
            <a:off x="1207807"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25.4’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028700" y="2135753"/>
            <a:ext cx="3927191" cy="949779"/>
            <a:chOff x="461644" y="2806880"/>
            <a:chExt cx="2985330"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21.9’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82894" y="3228511"/>
              <a:ext cx="196408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 for several days before minor rise  </a:t>
              </a:r>
            </a:p>
          </p:txBody>
        </p:sp>
      </p:grpSp>
      <p:grpSp>
        <p:nvGrpSpPr>
          <p:cNvPr id="128" name="Group 127"/>
          <p:cNvGrpSpPr/>
          <p:nvPr/>
        </p:nvGrpSpPr>
        <p:grpSpPr>
          <a:xfrm>
            <a:off x="448408" y="4201425"/>
            <a:ext cx="4120742" cy="949779"/>
            <a:chOff x="461644" y="2806880"/>
            <a:chExt cx="3113158"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49.6’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324090" y="3273008"/>
              <a:ext cx="225071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and remaining above </a:t>
              </a:r>
            </a:p>
            <a:p>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32.4’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38956" y="3218048"/>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5 days </a:t>
              </a:r>
            </a:p>
          </p:txBody>
        </p:sp>
      </p:grpSp>
      <p:grpSp>
        <p:nvGrpSpPr>
          <p:cNvPr id="166" name="Group 165"/>
          <p:cNvGrpSpPr/>
          <p:nvPr/>
        </p:nvGrpSpPr>
        <p:grpSpPr>
          <a:xfrm>
            <a:off x="7426917" y="4227149"/>
            <a:ext cx="3709716" cy="949779"/>
            <a:chOff x="461644" y="2806880"/>
            <a:chExt cx="3178248" cy="949779"/>
          </a:xfrm>
        </p:grpSpPr>
        <p:sp>
          <p:nvSpPr>
            <p:cNvPr id="167" name="Rounded Rectangle 166"/>
            <p:cNvSpPr/>
            <p:nvPr/>
          </p:nvSpPr>
          <p:spPr>
            <a:xfrm>
              <a:off x="461644" y="2806880"/>
              <a:ext cx="313846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41.7’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47244" y="3243114"/>
              <a:ext cx="20926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1" y="1592626"/>
            <a:ext cx="1782601"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702076" y="3525303"/>
            <a:ext cx="1041206" cy="1058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136170" y="4710797"/>
            <a:ext cx="1325007" cy="2978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2" y="1151335"/>
            <a:ext cx="3347439" cy="949779"/>
            <a:chOff x="720724" y="1221920"/>
            <a:chExt cx="3212030" cy="949779"/>
          </a:xfrm>
        </p:grpSpPr>
        <p:sp>
          <p:nvSpPr>
            <p:cNvPr id="272" name="Rounded Rectangle 271"/>
            <p:cNvSpPr/>
            <p:nvPr/>
          </p:nvSpPr>
          <p:spPr>
            <a:xfrm>
              <a:off x="720724" y="1221920"/>
              <a:ext cx="31967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29.4’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848937" y="1635861"/>
              <a:ext cx="208381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 fluctuations over the next 5 days</a:t>
              </a:r>
            </a:p>
          </p:txBody>
        </p:sp>
      </p:grpSp>
      <p:grpSp>
        <p:nvGrpSpPr>
          <p:cNvPr id="294" name="Group 293"/>
          <p:cNvGrpSpPr/>
          <p:nvPr/>
        </p:nvGrpSpPr>
        <p:grpSpPr>
          <a:xfrm>
            <a:off x="7780944" y="2168274"/>
            <a:ext cx="3973872" cy="1105438"/>
            <a:chOff x="720722" y="1221920"/>
            <a:chExt cx="3259283" cy="1105438"/>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35.4’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760906" y="1681027"/>
              <a:ext cx="2163728"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minor rise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a:t>
              </a:r>
            </a:p>
          </p:txBody>
        </p:sp>
      </p:grpSp>
      <p:grpSp>
        <p:nvGrpSpPr>
          <p:cNvPr id="327" name="Group 326"/>
          <p:cNvGrpSpPr/>
          <p:nvPr/>
        </p:nvGrpSpPr>
        <p:grpSpPr>
          <a:xfrm>
            <a:off x="7631131" y="3187337"/>
            <a:ext cx="3642566"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44.1’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186325" cy="949779"/>
            <a:chOff x="461644" y="2806880"/>
            <a:chExt cx="2693036"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13.1’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470660" y="3193780"/>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slow falls over the next 5 days </a:t>
              </a:r>
            </a:p>
          </p:txBody>
        </p:sp>
      </p:grpSp>
      <p:grpSp>
        <p:nvGrpSpPr>
          <p:cNvPr id="366" name="Group 365"/>
          <p:cNvGrpSpPr/>
          <p:nvPr/>
        </p:nvGrpSpPr>
        <p:grpSpPr>
          <a:xfrm>
            <a:off x="707826" y="5296451"/>
            <a:ext cx="3948895" cy="949779"/>
            <a:chOff x="461644" y="2806880"/>
            <a:chExt cx="303599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35.5’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325033" y="3251105"/>
              <a:ext cx="217260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remaining above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Crest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881649" y="3623241"/>
            <a:ext cx="243614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11631" y="1541776"/>
            <a:ext cx="24227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 for a couple of days then minor rise</a:t>
            </a:r>
          </a:p>
        </p:txBody>
      </p:sp>
      <p:sp>
        <p:nvSpPr>
          <p:cNvPr id="16" name="Rectangle 15">
            <a:extLst>
              <a:ext uri="{FF2B5EF4-FFF2-40B4-BE49-F238E27FC236}">
                <a16:creationId xmlns:a16="http://schemas.microsoft.com/office/drawing/2014/main" id="{37DCCFBF-C149-49B7-8D9A-159BC6788C3D}"/>
              </a:ext>
            </a:extLst>
          </p:cNvPr>
          <p:cNvSpPr/>
          <p:nvPr/>
        </p:nvSpPr>
        <p:spPr>
          <a:xfrm>
            <a:off x="8718947" y="2447472"/>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sp>
        <p:nvSpPr>
          <p:cNvPr id="18" name="Rectangle 17">
            <a:extLst>
              <a:ext uri="{FF2B5EF4-FFF2-40B4-BE49-F238E27FC236}">
                <a16:creationId xmlns:a16="http://schemas.microsoft.com/office/drawing/2014/main" id="{F95B5EAD-E60C-4890-99E0-43EB2D0B08E0}"/>
              </a:ext>
            </a:extLst>
          </p:cNvPr>
          <p:cNvSpPr/>
          <p:nvPr/>
        </p:nvSpPr>
        <p:spPr>
          <a:xfrm>
            <a:off x="8550657" y="3474353"/>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51" name="Rectangle 150">
            <a:extLst>
              <a:ext uri="{FF2B5EF4-FFF2-40B4-BE49-F238E27FC236}">
                <a16:creationId xmlns:a16="http://schemas.microsoft.com/office/drawing/2014/main" id="{F95B5EAD-E60C-4890-99E0-43EB2D0B08E0}"/>
              </a:ext>
            </a:extLst>
          </p:cNvPr>
          <p:cNvSpPr/>
          <p:nvPr/>
        </p:nvSpPr>
        <p:spPr>
          <a:xfrm>
            <a:off x="8364182" y="4499246"/>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2" name="Rectangle 11"/>
          <p:cNvSpPr/>
          <p:nvPr/>
        </p:nvSpPr>
        <p:spPr>
          <a:xfrm>
            <a:off x="1432709" y="4477943"/>
            <a:ext cx="697627" cy="276999"/>
          </a:xfrm>
          <a:prstGeom prst="rect">
            <a:avLst/>
          </a:prstGeom>
        </p:spPr>
        <p:txBody>
          <a:bodyPr wrap="none">
            <a:spAutoFit/>
          </a:bodyPr>
          <a:lstStyle/>
          <a:p>
            <a:pPr lvl="0"/>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endParaRPr lang="en-US" dirty="0">
              <a:solidFill>
                <a:srgbClr val="FFC000"/>
              </a:solidFill>
            </a:endParaRPr>
          </a:p>
        </p:txBody>
      </p:sp>
      <p:sp>
        <p:nvSpPr>
          <p:cNvPr id="179" name="Rectangle 178">
            <a:extLst>
              <a:ext uri="{FF2B5EF4-FFF2-40B4-BE49-F238E27FC236}">
                <a16:creationId xmlns:a16="http://schemas.microsoft.com/office/drawing/2014/main" id="{55231EF2-EC96-4A76-9F81-902AA179A553}"/>
              </a:ext>
            </a:extLst>
          </p:cNvPr>
          <p:cNvSpPr/>
          <p:nvPr/>
        </p:nvSpPr>
        <p:spPr>
          <a:xfrm>
            <a:off x="1656628" y="5578123"/>
            <a:ext cx="697627" cy="276999"/>
          </a:xfrm>
          <a:prstGeom prst="rect">
            <a:avLst/>
          </a:prstGeom>
        </p:spPr>
        <p:txBody>
          <a:bodyPr wrap="none">
            <a:spAutoFit/>
          </a:bodyPr>
          <a:lstStyle/>
          <a:p>
            <a:pPr lvl="0"/>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endParaRPr lang="en-US" dirty="0">
              <a:solidFill>
                <a:srgbClr val="FFC000"/>
              </a:solidFill>
            </a:endParaRPr>
          </a:p>
        </p:txBody>
      </p:sp>
      <p:pic>
        <p:nvPicPr>
          <p:cNvPr id="153" name="Picture 152">
            <a:extLst>
              <a:ext uri="{FF2B5EF4-FFF2-40B4-BE49-F238E27FC236}">
                <a16:creationId xmlns:a16="http://schemas.microsoft.com/office/drawing/2014/main" id="{0D01F3C3-0D7C-40B1-9F11-B67FAED160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6797" y="164419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154">
            <a:extLst>
              <a:ext uri="{FF2B5EF4-FFF2-40B4-BE49-F238E27FC236}">
                <a16:creationId xmlns:a16="http://schemas.microsoft.com/office/drawing/2014/main" id="{11347B07-B3A9-4169-B078-83C0A63E8F9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11241" y="262238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156">
            <a:extLst>
              <a:ext uri="{FF2B5EF4-FFF2-40B4-BE49-F238E27FC236}">
                <a16:creationId xmlns:a16="http://schemas.microsoft.com/office/drawing/2014/main" id="{CFEDD244-F90A-4DD8-9121-3F860D9F2F2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3204" y="364659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1" name="Picture 160">
            <a:extLst>
              <a:ext uri="{FF2B5EF4-FFF2-40B4-BE49-F238E27FC236}">
                <a16:creationId xmlns:a16="http://schemas.microsoft.com/office/drawing/2014/main" id="{E37CE961-A66D-45CD-85EF-413EE2FCCBB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99783" y="370438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157">
            <a:extLst>
              <a:ext uri="{FF2B5EF4-FFF2-40B4-BE49-F238E27FC236}">
                <a16:creationId xmlns:a16="http://schemas.microsoft.com/office/drawing/2014/main" id="{2F4FA61E-A0A6-400D-8747-5DE2F59155B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8155" y="473832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158">
            <a:extLst>
              <a:ext uri="{FF2B5EF4-FFF2-40B4-BE49-F238E27FC236}">
                <a16:creationId xmlns:a16="http://schemas.microsoft.com/office/drawing/2014/main" id="{0E2A1224-1C55-4264-8D01-F03745D65059}"/>
              </a:ext>
            </a:extLst>
          </p:cNvPr>
          <p:cNvPicPr>
            <a:picLocks noChangeAspect="1"/>
          </p:cNvPicPr>
          <p:nvPr/>
        </p:nvPicPr>
        <p:blipFill rotWithShape="1">
          <a:blip r:embed="rId7"/>
          <a:srcRect t="-1" b="13987"/>
          <a:stretch/>
        </p:blipFill>
        <p:spPr>
          <a:xfrm>
            <a:off x="8544674" y="1621642"/>
            <a:ext cx="443581" cy="399049"/>
          </a:xfrm>
          <a:prstGeom prst="rect">
            <a:avLst/>
          </a:prstGeom>
        </p:spPr>
      </p:pic>
      <p:pic>
        <p:nvPicPr>
          <p:cNvPr id="172" name="Picture 171">
            <a:extLst>
              <a:ext uri="{FF2B5EF4-FFF2-40B4-BE49-F238E27FC236}">
                <a16:creationId xmlns:a16="http://schemas.microsoft.com/office/drawing/2014/main" id="{37014314-4F38-4EFA-85A6-105C723561C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65091" y="474397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148">
            <a:extLst>
              <a:ext uri="{FF2B5EF4-FFF2-40B4-BE49-F238E27FC236}">
                <a16:creationId xmlns:a16="http://schemas.microsoft.com/office/drawing/2014/main" id="{55040BDD-42EE-4D07-A74B-6507473A095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6524" y="5822397"/>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0" name="Picture 3">
            <a:extLst>
              <a:ext uri="{FF2B5EF4-FFF2-40B4-BE49-F238E27FC236}">
                <a16:creationId xmlns:a16="http://schemas.microsoft.com/office/drawing/2014/main" id="{89C0352F-02CF-4A4F-A9E1-52256688423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536816" y="268483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 name="Picture 153">
            <a:extLst>
              <a:ext uri="{FF2B5EF4-FFF2-40B4-BE49-F238E27FC236}">
                <a16:creationId xmlns:a16="http://schemas.microsoft.com/office/drawing/2014/main" id="{A7E69245-A317-4B5D-A840-C3C85638287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44640" y="575786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13132</TotalTime>
  <Words>503</Words>
  <Application>Microsoft Office PowerPoint</Application>
  <PresentationFormat>Widescreen</PresentationFormat>
  <Paragraphs>76</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629</cp:revision>
  <cp:lastPrinted>2019-06-25T17:36:27Z</cp:lastPrinted>
  <dcterms:created xsi:type="dcterms:W3CDTF">2019-02-26T19:21:25Z</dcterms:created>
  <dcterms:modified xsi:type="dcterms:W3CDTF">2022-03-25T16:19:14Z</dcterms:modified>
</cp:coreProperties>
</file>